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6" r:id="rId3"/>
    <p:sldId id="299" r:id="rId4"/>
    <p:sldId id="313" r:id="rId5"/>
    <p:sldId id="303" r:id="rId6"/>
    <p:sldId id="304" r:id="rId7"/>
    <p:sldId id="305" r:id="rId8"/>
    <p:sldId id="312" r:id="rId9"/>
    <p:sldId id="311" r:id="rId10"/>
    <p:sldId id="314" r:id="rId11"/>
    <p:sldId id="298" r:id="rId12"/>
    <p:sldId id="2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F87"/>
    <a:srgbClr val="627272"/>
    <a:srgbClr val="93A5A8"/>
    <a:srgbClr val="98186C"/>
    <a:srgbClr val="9A179A"/>
    <a:srgbClr val="000000"/>
    <a:srgbClr val="685135"/>
    <a:srgbClr val="D6DC81"/>
    <a:srgbClr val="A8A866"/>
    <a:srgbClr val="BDA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95" autoAdjust="0"/>
    <p:restoredTop sz="94820" autoAdjust="0"/>
  </p:normalViewPr>
  <p:slideViewPr>
    <p:cSldViewPr snapToGrid="0">
      <p:cViewPr varScale="1">
        <p:scale>
          <a:sx n="114" d="100"/>
          <a:sy n="114" d="100"/>
        </p:scale>
        <p:origin x="74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17:17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6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52" r:id="rId6"/>
    <p:sldLayoutId id="2147483658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22711505@N05/6036174004/in/photolist-acoYeA-aqHHJW-aqJtSW-acrCQS-aqFuMx-aiV2KM-aijmfH-aimVS3-ajcXRP-ajdUwi-aiVVnH-aiW4FM-anwu5k-anQjgB-aki3Yp-aibEC7-9zrBu-9zrHC-9zrGg-9zrCW-hX2zq-aiaduq-4LaxdW-9zrEf-weceS-ag6M4C-9zrFa-apcqmm-4PRcQd-akumCa-4L9Ssf-hX2zp-ag6EC1-ajfaZ1-t9wm2-af8F2A-ag3F6e-nezryK-7FXve1-8EWPGK-CpVM2-akM3ay-aiqyVG-7FTyKP-7FTyPt-7FXvj5-q9mUAy-akuGoa-ag3A2g-aiUvUt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jimnix/838804231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ogo with colorful lines&#10;&#10;Description automatically generated">
            <a:extLst>
              <a:ext uri="{FF2B5EF4-FFF2-40B4-BE49-F238E27FC236}">
                <a16:creationId xmlns:a16="http://schemas.microsoft.com/office/drawing/2014/main" id="{FC2DFE48-270C-BA9E-BC8F-D8765853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353985"/>
            <a:ext cx="4757103" cy="40671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665317" y="550381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B30EE210-A5B3-6EAF-C7BF-4861251C78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6619654" cy="6858000"/>
          </a:xfrm>
          <a:solidFill>
            <a:srgbClr val="396F8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2916" y="2659163"/>
            <a:ext cx="5278514" cy="153967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Final Project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AI Bootcamp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April 22, 2024</a:t>
            </a:r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216681"/>
            <a:ext cx="12192000" cy="3303438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AD4951-9B7C-2BFB-24E0-2052FAF4B29B}"/>
                  </a:ext>
                </a:extLst>
              </p14:cNvPr>
              <p14:cNvContentPartPr/>
              <p14:nvPr/>
            </p14:nvContentPartPr>
            <p14:xfrm>
              <a:off x="6549304" y="50925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AD4951-9B7C-2BFB-24E0-2052FAF4B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0304" y="5083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1687FF-1E90-E38F-1C9D-CB3736D04DDA}"/>
              </a:ext>
            </a:extLst>
          </p:cNvPr>
          <p:cNvSpPr txBox="1"/>
          <p:nvPr/>
        </p:nvSpPr>
        <p:spPr>
          <a:xfrm>
            <a:off x="630620" y="2297516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98DD5-ACB6-57F7-68CD-A420C5278A11}"/>
              </a:ext>
            </a:extLst>
          </p:cNvPr>
          <p:cNvSpPr txBox="1"/>
          <p:nvPr/>
        </p:nvSpPr>
        <p:spPr>
          <a:xfrm>
            <a:off x="524158" y="3079032"/>
            <a:ext cx="6144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Visuals – add pictures of sightseeing venues &amp; move weather from Airbnb to Sightseeing.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Improve Itinerary – interaction with check boxes to pick which to keep.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Update User Interface to </a:t>
            </a:r>
            <a:r>
              <a:rPr lang="en-US" sz="2400" dirty="0" err="1">
                <a:solidFill>
                  <a:srgbClr val="98186C"/>
                </a:solidFill>
              </a:rPr>
              <a:t>Streamlit</a:t>
            </a:r>
            <a:r>
              <a:rPr lang="en-US" sz="2400" dirty="0">
                <a:solidFill>
                  <a:srgbClr val="98186C"/>
                </a:solidFill>
              </a:rPr>
              <a:t> – I found it more flexible &amp; better looking.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92291-37E0-65E5-186A-2B3D4BFC653F}"/>
              </a:ext>
            </a:extLst>
          </p:cNvPr>
          <p:cNvSpPr txBox="1"/>
          <p:nvPr/>
        </p:nvSpPr>
        <p:spPr>
          <a:xfrm>
            <a:off x="2995449" y="362648"/>
            <a:ext cx="736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pic>
        <p:nvPicPr>
          <p:cNvPr id="11" name="Picture 10" descr="A guitar statue in front of a building&#10;&#10;Description automatically generated">
            <a:extLst>
              <a:ext uri="{FF2B5EF4-FFF2-40B4-BE49-F238E27FC236}">
                <a16:creationId xmlns:a16="http://schemas.microsoft.com/office/drawing/2014/main" id="{30D55053-6048-6CB9-F921-4BAC19D295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9023" y="2383108"/>
            <a:ext cx="5212586" cy="3298652"/>
          </a:xfrm>
          <a:prstGeom prst="rect">
            <a:avLst/>
          </a:prstGeom>
          <a:ln w="28575">
            <a:solidFill>
              <a:srgbClr val="396F87"/>
            </a:solidFill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E8D309-AC05-84EB-2730-C4EC7A1B5840}"/>
              </a:ext>
            </a:extLst>
          </p:cNvPr>
          <p:cNvSpPr txBox="1"/>
          <p:nvPr/>
        </p:nvSpPr>
        <p:spPr>
          <a:xfrm>
            <a:off x="4658401" y="768838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22711505@N05/6036174004/in/photolist-acoYeA-aqHHJW-aqJtSW-acrCQS-aqFuMx-aiV2KM-aijmfH-aimVS3-ajcXRP-ajdUwi-aiVVnH-aiW4FM-anwu5k-anQjgB-aki3Yp-aibEC7-9zrBu-9zrHC-9zrGg-9zrCW-hX2zq-aiaduq-4LaxdW-9zrEf-weceS-ag6M4C-9zrFa-apcqmm-4PRcQd-akumCa-4L9Ssf-hX2zp-ag6EC1-ajfaZ1-t9wm2-af8F2A-ag3F6e-nezryK-7FXve1-8EWPGK-CpVM2-akM3ay-aiqyVG-7FTyKP-7FTyPt-7FXvj5-q9mUAy-akuGoa-ag3A2g-aiUvU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67FCE-0FE4-2B48-BD3A-302952D07654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22786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07709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FB6B1-4851-4816-4625-C3DDE9BC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0"/>
            <a:ext cx="12191999" cy="482803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11AFEE-75D2-574C-8F11-87AEED28A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046111"/>
              </p:ext>
            </p:extLst>
          </p:nvPr>
        </p:nvGraphicFramePr>
        <p:xfrm>
          <a:off x="0" y="3375514"/>
          <a:ext cx="12192001" cy="3232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88223">
                  <a:extLst>
                    <a:ext uri="{9D8B030D-6E8A-4147-A177-3AD203B41FA5}">
                      <a16:colId xmlns:a16="http://schemas.microsoft.com/office/drawing/2014/main" val="259498330"/>
                    </a:ext>
                  </a:extLst>
                </a:gridCol>
                <a:gridCol w="1212911">
                  <a:extLst>
                    <a:ext uri="{9D8B030D-6E8A-4147-A177-3AD203B41FA5}">
                      <a16:colId xmlns:a16="http://schemas.microsoft.com/office/drawing/2014/main" val="1361654102"/>
                    </a:ext>
                  </a:extLst>
                </a:gridCol>
                <a:gridCol w="1266819">
                  <a:extLst>
                    <a:ext uri="{9D8B030D-6E8A-4147-A177-3AD203B41FA5}">
                      <a16:colId xmlns:a16="http://schemas.microsoft.com/office/drawing/2014/main" val="3336124595"/>
                    </a:ext>
                  </a:extLst>
                </a:gridCol>
                <a:gridCol w="1424048">
                  <a:extLst>
                    <a:ext uri="{9D8B030D-6E8A-4147-A177-3AD203B41FA5}">
                      <a16:colId xmlns:a16="http://schemas.microsoft.com/office/drawing/2014/main" val="1522003540"/>
                    </a:ext>
                  </a:extLst>
                </a:gridCol>
              </a:tblGrid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What We Learned From Previous Projects &amp; How We Stacked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Christine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35753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Define Project &amp; Assign Roles – Minimize Scope Creep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73119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Start Small – Manageability of Data and Project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6353"/>
                  </a:ext>
                </a:extLst>
              </a:tr>
              <a:tr h="679773">
                <a:tc>
                  <a:txBody>
                    <a:bodyPr/>
                    <a:lstStyle/>
                    <a:p>
                      <a:r>
                        <a:rPr lang="en-US" dirty="0"/>
                        <a:t>Develop Calendar – Minimize All </a:t>
                      </a:r>
                      <a:r>
                        <a:rPr lang="en-US" dirty="0" err="1"/>
                        <a:t>Nighters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62426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Communication – Ensure We Are Rowing Same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3363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9C78EF-5DD4-37E2-8C57-5B8B8E5B3F8E}"/>
              </a:ext>
            </a:extLst>
          </p:cNvPr>
          <p:cNvSpPr txBox="1"/>
          <p:nvPr/>
        </p:nvSpPr>
        <p:spPr>
          <a:xfrm>
            <a:off x="8308521" y="3006182"/>
            <a:ext cx="3832188" cy="369332"/>
          </a:xfrm>
          <a:prstGeom prst="rect">
            <a:avLst/>
          </a:prstGeom>
          <a:solidFill>
            <a:srgbClr val="396F87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Self Assessment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A8678-DD91-141F-B007-E27736E9863D}"/>
              </a:ext>
            </a:extLst>
          </p:cNvPr>
          <p:cNvSpPr txBox="1"/>
          <p:nvPr/>
        </p:nvSpPr>
        <p:spPr>
          <a:xfrm>
            <a:off x="4148809" y="348929"/>
            <a:ext cx="456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Team 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F71F0-3A44-8B05-7C48-750E7CD9D1C3}"/>
              </a:ext>
            </a:extLst>
          </p:cNvPr>
          <p:cNvSpPr txBox="1"/>
          <p:nvPr/>
        </p:nvSpPr>
        <p:spPr>
          <a:xfrm>
            <a:off x="0" y="6571410"/>
            <a:ext cx="12192000" cy="307777"/>
          </a:xfrm>
          <a:prstGeom prst="rect">
            <a:avLst/>
          </a:prstGeom>
          <a:solidFill>
            <a:srgbClr val="396F87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283709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0"/>
            <a:ext cx="6096000" cy="6858000"/>
          </a:xfrm>
          <a:solidFill>
            <a:srgbClr val="396F8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logo of a globe with different buildings around it&#10;&#10;Description automatically generated">
            <a:extLst>
              <a:ext uri="{FF2B5EF4-FFF2-40B4-BE49-F238E27FC236}">
                <a16:creationId xmlns:a16="http://schemas.microsoft.com/office/drawing/2014/main" id="{89E60FBA-4E42-FAFA-E853-11216D5B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047750"/>
            <a:ext cx="476250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05FFB-1049-C7E1-6BF6-12B2972AE977}"/>
              </a:ext>
            </a:extLst>
          </p:cNvPr>
          <p:cNvSpPr txBox="1"/>
          <p:nvPr/>
        </p:nvSpPr>
        <p:spPr>
          <a:xfrm>
            <a:off x="1051034" y="2858813"/>
            <a:ext cx="410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Now, for the 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923A0-8299-C17C-48E3-80202948C797}"/>
              </a:ext>
            </a:extLst>
          </p:cNvPr>
          <p:cNvSpPr txBox="1"/>
          <p:nvPr/>
        </p:nvSpPr>
        <p:spPr>
          <a:xfrm>
            <a:off x="0" y="6571410"/>
            <a:ext cx="12192000" cy="307777"/>
          </a:xfrm>
          <a:prstGeom prst="rect">
            <a:avLst/>
          </a:prstGeom>
          <a:solidFill>
            <a:srgbClr val="396F87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91930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A8678-DD91-141F-B007-E27736E9863D}"/>
              </a:ext>
            </a:extLst>
          </p:cNvPr>
          <p:cNvSpPr txBox="1"/>
          <p:nvPr/>
        </p:nvSpPr>
        <p:spPr>
          <a:xfrm>
            <a:off x="4338850" y="493987"/>
            <a:ext cx="399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Project 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B3C4E5-1DA6-911E-CF0C-E8A27DF6FC5C}"/>
              </a:ext>
            </a:extLst>
          </p:cNvPr>
          <p:cNvGrpSpPr/>
          <p:nvPr/>
        </p:nvGrpSpPr>
        <p:grpSpPr>
          <a:xfrm>
            <a:off x="615013" y="1954878"/>
            <a:ext cx="2110152" cy="3303438"/>
            <a:chOff x="403542" y="1458333"/>
            <a:chExt cx="2398181" cy="42929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824F40-791A-6E5A-417C-4A3B782319BE}"/>
                </a:ext>
              </a:extLst>
            </p:cNvPr>
            <p:cNvSpPr txBox="1"/>
            <p:nvPr/>
          </p:nvSpPr>
          <p:spPr>
            <a:xfrm>
              <a:off x="403542" y="1458333"/>
              <a:ext cx="2398181" cy="4292911"/>
            </a:xfrm>
            <a:prstGeom prst="rect">
              <a:avLst/>
            </a:prstGeom>
            <a:solidFill>
              <a:srgbClr val="396F87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C47550F6-0797-D4B7-F9CD-8E2E0D941AD0}"/>
                </a:ext>
              </a:extLst>
            </p:cNvPr>
            <p:cNvSpPr txBox="1">
              <a:spLocks/>
            </p:cNvSpPr>
            <p:nvPr/>
          </p:nvSpPr>
          <p:spPr>
            <a:xfrm>
              <a:off x="554702" y="1638452"/>
              <a:ext cx="2095861" cy="3932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Project Goals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Extend  our First Project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User Interface for Models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Find New Data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Plan Project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Assign Roles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11294B-A266-8269-A5D7-C17CA1EC450E}"/>
              </a:ext>
            </a:extLst>
          </p:cNvPr>
          <p:cNvGrpSpPr/>
          <p:nvPr/>
        </p:nvGrpSpPr>
        <p:grpSpPr>
          <a:xfrm>
            <a:off x="2904370" y="1954878"/>
            <a:ext cx="2057943" cy="3303438"/>
            <a:chOff x="2975657" y="1968583"/>
            <a:chExt cx="2057943" cy="3303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5962F3-1D0B-9C7F-233F-29B25EACD264}"/>
                </a:ext>
              </a:extLst>
            </p:cNvPr>
            <p:cNvSpPr txBox="1"/>
            <p:nvPr/>
          </p:nvSpPr>
          <p:spPr>
            <a:xfrm>
              <a:off x="2975657" y="1968583"/>
              <a:ext cx="2057943" cy="3303438"/>
            </a:xfrm>
            <a:prstGeom prst="rect">
              <a:avLst/>
            </a:prstGeom>
            <a:solidFill>
              <a:srgbClr val="627272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 Placeholder 13">
              <a:extLst>
                <a:ext uri="{FF2B5EF4-FFF2-40B4-BE49-F238E27FC236}">
                  <a16:creationId xmlns:a16="http://schemas.microsoft.com/office/drawing/2014/main" id="{8D973CFE-04B2-1DD7-5DEF-BA66AC778610}"/>
                </a:ext>
              </a:extLst>
            </p:cNvPr>
            <p:cNvSpPr txBox="1">
              <a:spLocks/>
            </p:cNvSpPr>
            <p:nvPr/>
          </p:nvSpPr>
          <p:spPr>
            <a:xfrm>
              <a:off x="3069406" y="2135746"/>
              <a:ext cx="1933904" cy="26342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Airbnb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Lexicographical sorting and decoding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K-means Model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Linear Regression Model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455E90-1D31-C559-D84F-6EA6E961D848}"/>
              </a:ext>
            </a:extLst>
          </p:cNvPr>
          <p:cNvGrpSpPr/>
          <p:nvPr/>
        </p:nvGrpSpPr>
        <p:grpSpPr>
          <a:xfrm>
            <a:off x="5141518" y="1954878"/>
            <a:ext cx="2103305" cy="3303438"/>
            <a:chOff x="5284739" y="1954878"/>
            <a:chExt cx="2103305" cy="3303438"/>
          </a:xfrm>
          <a:solidFill>
            <a:schemeClr val="accent1">
              <a:lumMod val="75000"/>
            </a:schemeClr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A9D985-B38F-6DB4-FFD4-D21043895FB1}"/>
                </a:ext>
              </a:extLst>
            </p:cNvPr>
            <p:cNvSpPr txBox="1"/>
            <p:nvPr/>
          </p:nvSpPr>
          <p:spPr>
            <a:xfrm>
              <a:off x="5284739" y="1954878"/>
              <a:ext cx="2103305" cy="33034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 Placeholder 13">
              <a:extLst>
                <a:ext uri="{FF2B5EF4-FFF2-40B4-BE49-F238E27FC236}">
                  <a16:creationId xmlns:a16="http://schemas.microsoft.com/office/drawing/2014/main" id="{C5B1BE26-0454-0D3A-941E-FAA132117CD3}"/>
                </a:ext>
              </a:extLst>
            </p:cNvPr>
            <p:cNvSpPr txBox="1">
              <a:spLocks/>
            </p:cNvSpPr>
            <p:nvPr/>
          </p:nvSpPr>
          <p:spPr>
            <a:xfrm>
              <a:off x="5397576" y="2135746"/>
              <a:ext cx="1877629" cy="2634291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Restaurant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Feature Encoding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LLM Summarization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Cosine Similarity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D18A6C-670E-B371-A414-970318973141}"/>
              </a:ext>
            </a:extLst>
          </p:cNvPr>
          <p:cNvGrpSpPr/>
          <p:nvPr/>
        </p:nvGrpSpPr>
        <p:grpSpPr>
          <a:xfrm>
            <a:off x="7424028" y="1954878"/>
            <a:ext cx="2075029" cy="3303438"/>
            <a:chOff x="7626864" y="1968583"/>
            <a:chExt cx="2075029" cy="3303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178686-84E4-F200-0AA4-1AF035B93ADB}"/>
                </a:ext>
              </a:extLst>
            </p:cNvPr>
            <p:cNvSpPr txBox="1"/>
            <p:nvPr/>
          </p:nvSpPr>
          <p:spPr>
            <a:xfrm>
              <a:off x="7626864" y="1968583"/>
              <a:ext cx="2075029" cy="3303438"/>
            </a:xfrm>
            <a:prstGeom prst="rect">
              <a:avLst/>
            </a:prstGeom>
            <a:solidFill>
              <a:srgbClr val="98186C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B56EA465-E4A5-C6C7-DC85-BB9DA166D182}"/>
                </a:ext>
              </a:extLst>
            </p:cNvPr>
            <p:cNvSpPr txBox="1">
              <a:spLocks/>
            </p:cNvSpPr>
            <p:nvPr/>
          </p:nvSpPr>
          <p:spPr>
            <a:xfrm>
              <a:off x="7843713" y="2135746"/>
              <a:ext cx="1826631" cy="26342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Sightseeing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>
                  <a:solidFill>
                    <a:schemeClr val="bg1"/>
                  </a:solidFill>
                </a:rPr>
                <a:t>Open AI</a:t>
              </a: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LangChain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>
                  <a:solidFill>
                    <a:schemeClr val="bg1"/>
                  </a:solidFill>
                </a:rPr>
                <a:t>Prompt Engineering</a:t>
              </a: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Streamlit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Gradio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0E4740-D915-405F-9A71-833CD416E786}"/>
              </a:ext>
            </a:extLst>
          </p:cNvPr>
          <p:cNvGrpSpPr/>
          <p:nvPr/>
        </p:nvGrpSpPr>
        <p:grpSpPr>
          <a:xfrm>
            <a:off x="9678262" y="1954878"/>
            <a:ext cx="2075030" cy="3303438"/>
            <a:chOff x="9821483" y="1968583"/>
            <a:chExt cx="2075030" cy="3303438"/>
          </a:xfrm>
          <a:solidFill>
            <a:srgbClr val="396F87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F9A28-F435-68F3-3685-88094B4D700C}"/>
                </a:ext>
              </a:extLst>
            </p:cNvPr>
            <p:cNvSpPr txBox="1"/>
            <p:nvPr/>
          </p:nvSpPr>
          <p:spPr>
            <a:xfrm>
              <a:off x="9821483" y="1968583"/>
              <a:ext cx="2075030" cy="33034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 Placeholder 13">
              <a:extLst>
                <a:ext uri="{FF2B5EF4-FFF2-40B4-BE49-F238E27FC236}">
                  <a16:creationId xmlns:a16="http://schemas.microsoft.com/office/drawing/2014/main" id="{FE749AB6-C04F-EA67-9BC3-4FB101D72C18}"/>
                </a:ext>
              </a:extLst>
            </p:cNvPr>
            <p:cNvSpPr txBox="1">
              <a:spLocks/>
            </p:cNvSpPr>
            <p:nvPr/>
          </p:nvSpPr>
          <p:spPr>
            <a:xfrm>
              <a:off x="10123760" y="2335175"/>
              <a:ext cx="1470476" cy="2634291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Results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Integrated Code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Working App in </a:t>
              </a:r>
              <a:r>
                <a:rPr lang="en-US" sz="1800" dirty="0" err="1">
                  <a:solidFill>
                    <a:schemeClr val="bg1"/>
                  </a:solidFill>
                </a:rPr>
                <a:t>Gradio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89AD7-C757-34B7-2263-8A9C5C28AA46}"/>
              </a:ext>
            </a:extLst>
          </p:cNvPr>
          <p:cNvSpPr/>
          <p:nvPr/>
        </p:nvSpPr>
        <p:spPr>
          <a:xfrm>
            <a:off x="0" y="6534834"/>
            <a:ext cx="12192000" cy="323166"/>
          </a:xfrm>
          <a:prstGeom prst="rect">
            <a:avLst/>
          </a:prstGeom>
          <a:solidFill>
            <a:srgbClr val="396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EB8917-D3DB-A845-D6F2-BF8B86130D19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6874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12693"/>
            <a:ext cx="12192000" cy="3303438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442381" y="363569"/>
            <a:ext cx="545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Airbnb Recommendations</a:t>
            </a:r>
          </a:p>
        </p:txBody>
      </p:sp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109D78-08EE-3231-D0BC-990F47A9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84" y="2141901"/>
            <a:ext cx="3251986" cy="41924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EC8880-1636-EAE3-B0C2-6A8A6AA0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66" y="1476951"/>
            <a:ext cx="3169975" cy="311526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373BF-4B64-6F62-9B2B-9C354B6A2237}"/>
              </a:ext>
            </a:extLst>
          </p:cNvPr>
          <p:cNvSpPr txBox="1"/>
          <p:nvPr/>
        </p:nvSpPr>
        <p:spPr>
          <a:xfrm>
            <a:off x="266448" y="1844195"/>
            <a:ext cx="58890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Recommend Airbnb based on lexicographical sorting and decoding of listing in Nashville based on testing of customized model.</a:t>
            </a:r>
          </a:p>
          <a:p>
            <a:r>
              <a:rPr lang="en-US" sz="3200" b="1" dirty="0">
                <a:solidFill>
                  <a:srgbClr val="627272"/>
                </a:solidFill>
              </a:rPr>
              <a:t>Challenges</a:t>
            </a:r>
            <a:r>
              <a:rPr lang="en-US" sz="2800" b="1" dirty="0">
                <a:solidFill>
                  <a:srgbClr val="627272"/>
                </a:solidFill>
              </a:rPr>
              <a:t> 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Connecting reusable variables and data from one app to another app.</a:t>
            </a:r>
          </a:p>
          <a:p>
            <a:pPr>
              <a:buClr>
                <a:srgbClr val="BDA07D"/>
              </a:buClr>
            </a:pPr>
            <a:endParaRPr lang="en-US" b="1" dirty="0">
              <a:solidFill>
                <a:srgbClr val="62727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A94DC-8263-4E98-55EA-339CBDF19744}"/>
              </a:ext>
            </a:extLst>
          </p:cNvPr>
          <p:cNvSpPr txBox="1"/>
          <p:nvPr/>
        </p:nvSpPr>
        <p:spPr>
          <a:xfrm>
            <a:off x="266448" y="4370773"/>
            <a:ext cx="7462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BDA07D"/>
              </a:buClr>
            </a:pPr>
            <a:r>
              <a:rPr lang="en-US" sz="2800" b="1" dirty="0">
                <a:solidFill>
                  <a:srgbClr val="627272"/>
                </a:solidFill>
              </a:rPr>
              <a:t>Approach/</a:t>
            </a:r>
            <a:r>
              <a:rPr lang="en-US" sz="3200" b="1" dirty="0">
                <a:solidFill>
                  <a:srgbClr val="627272"/>
                </a:solidFill>
              </a:rPr>
              <a:t>Results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Filter information by decoding to multiple rating scores and normalize data first in descending orders and then in ascending order based on other columns.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Step-by-step process to fetch different set of data and reuse it from one app to another.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6EF24-6A01-1AA6-9FC7-E14108FDC4B4}"/>
              </a:ext>
            </a:extLst>
          </p:cNvPr>
          <p:cNvSpPr txBox="1"/>
          <p:nvPr/>
        </p:nvSpPr>
        <p:spPr>
          <a:xfrm>
            <a:off x="0" y="6590441"/>
            <a:ext cx="12192000" cy="307777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14046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6769"/>
            <a:ext cx="12192000" cy="3303438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13823-224D-3813-A398-93D8117F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20" y="1081056"/>
            <a:ext cx="4673354" cy="3894462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321269" y="177875"/>
            <a:ext cx="554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Airbnb Recommendations</a:t>
            </a:r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8AD2A50C-6648-5538-51BC-B515CFCA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51" y="1856724"/>
            <a:ext cx="3806702" cy="439693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16CB4-FF3C-3085-9868-568599E0A103}"/>
              </a:ext>
            </a:extLst>
          </p:cNvPr>
          <p:cNvSpPr txBox="1"/>
          <p:nvPr/>
        </p:nvSpPr>
        <p:spPr>
          <a:xfrm>
            <a:off x="463105" y="2629722"/>
            <a:ext cx="400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Training the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8D4F-81BD-23AB-C978-8897C1A0CCA9}"/>
              </a:ext>
            </a:extLst>
          </p:cNvPr>
          <p:cNvSpPr txBox="1"/>
          <p:nvPr/>
        </p:nvSpPr>
        <p:spPr>
          <a:xfrm>
            <a:off x="463106" y="3334967"/>
            <a:ext cx="44325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K-means Model training and analysis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Linear Regression Model</a:t>
            </a:r>
          </a:p>
          <a:p>
            <a:endParaRPr lang="en-US" sz="2000" dirty="0">
              <a:solidFill>
                <a:srgbClr val="627272"/>
              </a:solidFill>
            </a:endParaRPr>
          </a:p>
          <a:p>
            <a:endParaRPr lang="en-US" sz="2400" dirty="0">
              <a:solidFill>
                <a:srgbClr val="627272"/>
              </a:solidFill>
            </a:endParaRPr>
          </a:p>
          <a:p>
            <a:r>
              <a:rPr lang="en-US" sz="2400" b="1" dirty="0">
                <a:solidFill>
                  <a:srgbClr val="627272"/>
                </a:solidFill>
              </a:rPr>
              <a:t>Review of Cindy’s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C0EF1-E355-7B80-EE40-686E95EC6B09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426786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132573" y="285326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614920" y="1779482"/>
            <a:ext cx="923411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 restaurants that fit a user’s general preferences, without using a rules-based approach.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Challenges 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Cold-Start – we don’t have profiles of our user, or other users.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Initially tried to train a neural network but couldn’t determine a suitable way to provide specific restaurants as the target.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Finally arrived at utilizing cosine similarity, to evaluate the proximity of a users desired restaurant to the options available.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73549-0702-AA31-8B47-DBFB74515CF3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6700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138155" y="283856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714703" y="2506705"/>
            <a:ext cx="52280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Data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Yelp provides an academic dataset of JSON-structured business profiles, photos, reviews, and more.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Some elements of this data were larger-than-RAM and had to be processed in chunk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76D59-BC8A-0FAE-81E6-E561C72EA1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6000" y="2078194"/>
            <a:ext cx="5967562" cy="351445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dist="18000" sx="1000" sy="1000" algn="tl" rotWithShape="0">
              <a:srgbClr val="000000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8260D-7243-5C72-F463-95D717509CA2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99587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33048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2964407" y="332528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822792" y="2604048"/>
            <a:ext cx="52732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Ideas</a:t>
            </a:r>
          </a:p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Integrate with Yelp’s live API.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Build retrievable user profiles, collecting individualized feedback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n old couple wearing aprons">
            <a:extLst>
              <a:ext uri="{FF2B5EF4-FFF2-40B4-BE49-F238E27FC236}">
                <a16:creationId xmlns:a16="http://schemas.microsoft.com/office/drawing/2014/main" id="{D753D7C7-5E2B-D4AD-0B5E-9E2A8B1C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717792" y="2020358"/>
            <a:ext cx="5133750" cy="34225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D45E6-D75F-52C6-A930-813FA5BA78B8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92554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059000" y="432471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466741" y="2147828"/>
            <a:ext cx="112585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Provide user with list of sightseeing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rgbClr val="BDA07D"/>
              </a:buClr>
            </a:pPr>
            <a:r>
              <a:rPr lang="en-US" sz="3200" b="1" dirty="0">
                <a:solidFill>
                  <a:srgbClr val="98186C"/>
                </a:solidFill>
              </a:rPr>
              <a:t>Approach:</a:t>
            </a:r>
          </a:p>
          <a:p>
            <a:pPr marL="742950" lvl="1" indent="-28575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Keep is simple and add functionality.</a:t>
            </a:r>
          </a:p>
          <a:p>
            <a:r>
              <a:rPr lang="en-US" sz="3200" b="1" dirty="0">
                <a:solidFill>
                  <a:srgbClr val="98186C"/>
                </a:solidFill>
              </a:rPr>
              <a:t>Challenges 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Prompting and output were glitchy at first.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Form over function caused rework which took more time than expected.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Lost some features in the process.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69DDA-4566-D563-5C40-235FFF12CE70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839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14022"/>
            <a:ext cx="12192000" cy="3303438"/>
          </a:xfrm>
          <a:prstGeom prst="rect">
            <a:avLst/>
          </a:prstGeom>
          <a:solidFill>
            <a:srgbClr val="98186C"/>
          </a:solidFill>
          <a:ln>
            <a:solidFill>
              <a:srgbClr val="396F8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2833876" y="434052"/>
            <a:ext cx="652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AD3B1E-F0FE-6079-0A91-B4852B836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9" b="1322"/>
          <a:stretch/>
        </p:blipFill>
        <p:spPr>
          <a:xfrm>
            <a:off x="5913120" y="2293489"/>
            <a:ext cx="6103844" cy="404192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F9C908-0E74-6D43-43CC-37344055DE1D}"/>
              </a:ext>
            </a:extLst>
          </p:cNvPr>
          <p:cNvSpPr txBox="1"/>
          <p:nvPr/>
        </p:nvSpPr>
        <p:spPr>
          <a:xfrm>
            <a:off x="428964" y="3551678"/>
            <a:ext cx="5276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8186C"/>
                </a:solidFill>
              </a:rPr>
              <a:t>Openai</a:t>
            </a:r>
            <a:r>
              <a:rPr lang="en-US" sz="2400" dirty="0">
                <a:solidFill>
                  <a:srgbClr val="98186C"/>
                </a:solidFill>
              </a:rPr>
              <a:t> API (gpt-3.5-turbo)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8186C"/>
                </a:solidFill>
              </a:rPr>
              <a:t>LangChain</a:t>
            </a:r>
            <a:r>
              <a:rPr lang="en-US" sz="2400" dirty="0">
                <a:solidFill>
                  <a:srgbClr val="98186C"/>
                </a:solidFill>
              </a:rPr>
              <a:t> Chains, Memory, Memory Prompt from </a:t>
            </a:r>
            <a:r>
              <a:rPr lang="en-US" sz="2400" dirty="0" err="1">
                <a:solidFill>
                  <a:srgbClr val="98186C"/>
                </a:solidFill>
              </a:rPr>
              <a:t>Entity_Memory</a:t>
            </a:r>
            <a:r>
              <a:rPr lang="en-US" sz="2400" dirty="0">
                <a:solidFill>
                  <a:srgbClr val="98186C"/>
                </a:solidFill>
              </a:rPr>
              <a:t> Conversation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Prompt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C3349-E2D9-B4E7-9ECD-386CD459270A}"/>
              </a:ext>
            </a:extLst>
          </p:cNvPr>
          <p:cNvSpPr txBox="1"/>
          <p:nvPr/>
        </p:nvSpPr>
        <p:spPr>
          <a:xfrm>
            <a:off x="274109" y="2721547"/>
            <a:ext cx="395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Sightseeing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7188C-9D09-CE6B-A787-30468373C548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81303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f9cf0f-e37d-4ab2-92a6-7b2f677a7963}" enabled="1" method="Standard" siteId="{dd676e4c-18c2-45b9-b7c5-ebf9490ef34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694</Words>
  <Application>Microsoft Macintosh PowerPoint</Application>
  <PresentationFormat>Widescreen</PresentationFormat>
  <Paragraphs>146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2023-02-03T18:15:18Z</dcterms:created>
  <dcterms:modified xsi:type="dcterms:W3CDTF">2024-04-22T16:36:19Z</dcterms:modified>
</cp:coreProperties>
</file>